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2.svg" ContentType="image/svg+xml"/>
  <Override PartName="/ppt/media/image15.svg" ContentType="image/svg+xml"/>
  <Override PartName="/ppt/media/image4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Poppins Bold" panose="00000800000000000000"/>
      <p:bold r:id="rId11"/>
    </p:embeddedFont>
    <p:embeddedFont>
      <p:font typeface="Open Sans Extra Bold" panose="020B0906030804020204"/>
      <p:bold r:id="rId12"/>
    </p:embeddedFont>
    <p:embeddedFont>
      <p:font typeface="Canva Sans Bold" panose="020B0803030501040103"/>
      <p:bold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3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058400" y="2933700"/>
            <a:ext cx="7626985" cy="7136130"/>
          </a:xfrm>
          <a:custGeom>
            <a:avLst/>
            <a:gdLst/>
            <a:ahLst/>
            <a:cxnLst/>
            <a:rect l="l" t="t" r="r" b="b"/>
            <a:pathLst>
              <a:path w="9361189" h="7711279">
                <a:moveTo>
                  <a:pt x="0" y="0"/>
                </a:moveTo>
                <a:lnTo>
                  <a:pt x="9361189" y="0"/>
                </a:lnTo>
                <a:lnTo>
                  <a:pt x="9361189" y="7711280"/>
                </a:lnTo>
                <a:lnTo>
                  <a:pt x="0" y="77112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438182" y="6269548"/>
            <a:ext cx="2520457" cy="685430"/>
            <a:chOff x="0" y="0"/>
            <a:chExt cx="726896" cy="19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6896" cy="197677"/>
            </a:xfrm>
            <a:custGeom>
              <a:avLst/>
              <a:gdLst/>
              <a:ahLst/>
              <a:cxnLst/>
              <a:rect l="l" t="t" r="r" b="b"/>
              <a:pathLst>
                <a:path w="726896" h="197677">
                  <a:moveTo>
                    <a:pt x="98838" y="0"/>
                  </a:moveTo>
                  <a:lnTo>
                    <a:pt x="628058" y="0"/>
                  </a:lnTo>
                  <a:cubicBezTo>
                    <a:pt x="682645" y="0"/>
                    <a:pt x="726896" y="44251"/>
                    <a:pt x="726896" y="98838"/>
                  </a:cubicBezTo>
                  <a:lnTo>
                    <a:pt x="726896" y="98838"/>
                  </a:lnTo>
                  <a:cubicBezTo>
                    <a:pt x="726896" y="125052"/>
                    <a:pt x="716483" y="150192"/>
                    <a:pt x="697947" y="168728"/>
                  </a:cubicBezTo>
                  <a:cubicBezTo>
                    <a:pt x="679411" y="187264"/>
                    <a:pt x="654271" y="197677"/>
                    <a:pt x="628058" y="197677"/>
                  </a:cubicBezTo>
                  <a:lnTo>
                    <a:pt x="98838" y="197677"/>
                  </a:lnTo>
                  <a:cubicBezTo>
                    <a:pt x="72625" y="197677"/>
                    <a:pt x="47485" y="187264"/>
                    <a:pt x="28949" y="168728"/>
                  </a:cubicBezTo>
                  <a:cubicBezTo>
                    <a:pt x="10413" y="150192"/>
                    <a:pt x="0" y="125052"/>
                    <a:pt x="0" y="98838"/>
                  </a:cubicBezTo>
                  <a:lnTo>
                    <a:pt x="0" y="98838"/>
                  </a:lnTo>
                  <a:cubicBezTo>
                    <a:pt x="0" y="72625"/>
                    <a:pt x="10413" y="47485"/>
                    <a:pt x="28949" y="28949"/>
                  </a:cubicBezTo>
                  <a:cubicBezTo>
                    <a:pt x="47485" y="10413"/>
                    <a:pt x="72625" y="0"/>
                    <a:pt x="98838" y="0"/>
                  </a:cubicBezTo>
                  <a:close/>
                </a:path>
              </a:pathLst>
            </a:custGeom>
            <a:solidFill>
              <a:srgbClr val="E3306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726896" cy="321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575561" y="222834"/>
            <a:ext cx="1727621" cy="1611731"/>
          </a:xfrm>
          <a:custGeom>
            <a:avLst/>
            <a:gdLst/>
            <a:ahLst/>
            <a:cxnLst/>
            <a:rect l="l" t="t" r="r" b="b"/>
            <a:pathLst>
              <a:path w="1727621" h="1611731">
                <a:moveTo>
                  <a:pt x="0" y="0"/>
                </a:moveTo>
                <a:lnTo>
                  <a:pt x="1727621" y="0"/>
                </a:lnTo>
                <a:lnTo>
                  <a:pt x="1727621" y="1611732"/>
                </a:lnTo>
                <a:lnTo>
                  <a:pt x="0" y="161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8182" y="1933038"/>
            <a:ext cx="13634728" cy="427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5"/>
              </a:lnSpc>
              <a:spcBef>
                <a:spcPct val="0"/>
              </a:spcBef>
            </a:pPr>
            <a:r>
              <a:rPr lang="en-US" sz="1123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INSIGHTS ON PARALYMPIC</a:t>
            </a:r>
            <a:r>
              <a:rPr lang="en-US" sz="11235" b="1" u="none" strike="noStrike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 2024</a:t>
            </a:r>
            <a:endParaRPr lang="en-US" sz="11235" b="1" u="none" strike="noStrike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5561" y="7281761"/>
            <a:ext cx="8148063" cy="315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MEMBERS: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KHUSHI LEKHWAR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LIPIKA BAGAI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SHRASTI DWIVEDI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MAHESH PATEL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13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575561" y="6200805"/>
            <a:ext cx="8148063" cy="65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GROUP 13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3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783671"/>
            <a:ext cx="4563282" cy="5474629"/>
            <a:chOff x="0" y="0"/>
            <a:chExt cx="6084376" cy="729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4415" cy="7299565"/>
            </a:xfrm>
            <a:custGeom>
              <a:avLst/>
              <a:gdLst/>
              <a:ahLst/>
              <a:cxnLst/>
              <a:rect l="l" t="t" r="r" b="b"/>
              <a:pathLst>
                <a:path w="6084415" h="7299565">
                  <a:moveTo>
                    <a:pt x="0" y="0"/>
                  </a:moveTo>
                  <a:lnTo>
                    <a:pt x="6084415" y="0"/>
                  </a:lnTo>
                  <a:lnTo>
                    <a:pt x="6084415" y="7299565"/>
                  </a:lnTo>
                  <a:lnTo>
                    <a:pt x="0" y="729956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591982" y="3783671"/>
            <a:ext cx="4563282" cy="5474629"/>
            <a:chOff x="0" y="0"/>
            <a:chExt cx="6084376" cy="72995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4415" cy="7299565"/>
            </a:xfrm>
            <a:custGeom>
              <a:avLst/>
              <a:gdLst/>
              <a:ahLst/>
              <a:cxnLst/>
              <a:rect l="l" t="t" r="r" b="b"/>
              <a:pathLst>
                <a:path w="6084415" h="7299565">
                  <a:moveTo>
                    <a:pt x="0" y="0"/>
                  </a:moveTo>
                  <a:lnTo>
                    <a:pt x="6084415" y="0"/>
                  </a:lnTo>
                  <a:lnTo>
                    <a:pt x="6084415" y="7299565"/>
                  </a:lnTo>
                  <a:lnTo>
                    <a:pt x="0" y="729956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155264" y="3783671"/>
            <a:ext cx="4563282" cy="5474629"/>
            <a:chOff x="0" y="0"/>
            <a:chExt cx="6084376" cy="72995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4415" cy="7299565"/>
            </a:xfrm>
            <a:custGeom>
              <a:avLst/>
              <a:gdLst/>
              <a:ahLst/>
              <a:cxnLst/>
              <a:rect l="l" t="t" r="r" b="b"/>
              <a:pathLst>
                <a:path w="6084415" h="7299565">
                  <a:moveTo>
                    <a:pt x="0" y="0"/>
                  </a:moveTo>
                  <a:lnTo>
                    <a:pt x="6084415" y="0"/>
                  </a:lnTo>
                  <a:lnTo>
                    <a:pt x="6084415" y="7299565"/>
                  </a:lnTo>
                  <a:lnTo>
                    <a:pt x="0" y="729956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4718546" y="7645604"/>
            <a:ext cx="3569454" cy="2641396"/>
          </a:xfrm>
          <a:custGeom>
            <a:avLst/>
            <a:gdLst/>
            <a:ahLst/>
            <a:cxnLst/>
            <a:rect l="l" t="t" r="r" b="b"/>
            <a:pathLst>
              <a:path w="3569454" h="2641396">
                <a:moveTo>
                  <a:pt x="0" y="0"/>
                </a:moveTo>
                <a:lnTo>
                  <a:pt x="3569454" y="0"/>
                </a:lnTo>
                <a:lnTo>
                  <a:pt x="3569454" y="2641396"/>
                </a:lnTo>
                <a:lnTo>
                  <a:pt x="0" y="264139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57445" y="854373"/>
            <a:ext cx="10849603" cy="26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5"/>
              </a:lnSpc>
              <a:spcBef>
                <a:spcPct val="0"/>
              </a:spcBef>
            </a:pPr>
            <a:r>
              <a:rPr lang="en-US" sz="100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QUESTIONS OF INTEREST</a:t>
            </a:r>
            <a:endParaRPr lang="en-US" sz="100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47379" y="4113141"/>
            <a:ext cx="39448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E33061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Question 1</a:t>
            </a:r>
            <a:endParaRPr lang="en-US" sz="4200">
              <a:solidFill>
                <a:srgbClr val="E33061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8455" y="4884177"/>
            <a:ext cx="3963772" cy="406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54319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is the participation and performance distribution of each country across different sports in the 2024 Paralympics?</a:t>
            </a:r>
            <a:endParaRPr lang="en-US" sz="3100" b="1">
              <a:solidFill>
                <a:srgbClr val="54319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10661" y="4113141"/>
            <a:ext cx="39448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E33061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Question 2</a:t>
            </a:r>
            <a:endParaRPr lang="en-US" sz="4200">
              <a:solidFill>
                <a:srgbClr val="E33061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91737" y="4893702"/>
            <a:ext cx="3963772" cy="381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300" b="1">
                <a:solidFill>
                  <a:srgbClr val="54319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Does the performance ratio (medals/participants) vary by gender, and is it influenced by GDP?</a:t>
            </a:r>
            <a:endParaRPr lang="en-US" sz="3300" b="1">
              <a:solidFill>
                <a:srgbClr val="54319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69589" y="4113141"/>
            <a:ext cx="39448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E33061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Question 3</a:t>
            </a:r>
            <a:endParaRPr lang="en-US" sz="4200">
              <a:solidFill>
                <a:srgbClr val="E33061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469589" y="4939104"/>
            <a:ext cx="3963772" cy="369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 b="1">
                <a:solidFill>
                  <a:srgbClr val="54319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Is there a relationship between medal positions and gender across countries?</a:t>
            </a:r>
            <a:endParaRPr lang="en-US" sz="3700" b="1">
              <a:solidFill>
                <a:srgbClr val="54319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3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26182" y="549364"/>
            <a:ext cx="1727621" cy="1611731"/>
          </a:xfrm>
          <a:custGeom>
            <a:avLst/>
            <a:gdLst/>
            <a:ahLst/>
            <a:cxnLst/>
            <a:rect l="l" t="t" r="r" b="b"/>
            <a:pathLst>
              <a:path w="1727621" h="1611731">
                <a:moveTo>
                  <a:pt x="0" y="0"/>
                </a:moveTo>
                <a:lnTo>
                  <a:pt x="1727621" y="0"/>
                </a:lnTo>
                <a:lnTo>
                  <a:pt x="1727621" y="1611731"/>
                </a:lnTo>
                <a:lnTo>
                  <a:pt x="0" y="16117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9558" y="4967117"/>
            <a:ext cx="4946762" cy="4891111"/>
          </a:xfrm>
          <a:custGeom>
            <a:avLst/>
            <a:gdLst/>
            <a:ahLst/>
            <a:cxnLst/>
            <a:rect l="l" t="t" r="r" b="b"/>
            <a:pathLst>
              <a:path w="4946762" h="4891111">
                <a:moveTo>
                  <a:pt x="0" y="0"/>
                </a:moveTo>
                <a:lnTo>
                  <a:pt x="4946763" y="0"/>
                </a:lnTo>
                <a:lnTo>
                  <a:pt x="4946763" y="4891111"/>
                </a:lnTo>
                <a:lnTo>
                  <a:pt x="0" y="48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95729" y="5157617"/>
            <a:ext cx="9258074" cy="201994"/>
          </a:xfrm>
          <a:custGeom>
            <a:avLst/>
            <a:gdLst/>
            <a:ahLst/>
            <a:cxnLst/>
            <a:rect l="l" t="t" r="r" b="b"/>
            <a:pathLst>
              <a:path w="9258074" h="201994">
                <a:moveTo>
                  <a:pt x="0" y="0"/>
                </a:moveTo>
                <a:lnTo>
                  <a:pt x="9258074" y="0"/>
                </a:lnTo>
                <a:lnTo>
                  <a:pt x="9258074" y="201994"/>
                </a:lnTo>
                <a:lnTo>
                  <a:pt x="0" y="20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9558" y="654966"/>
            <a:ext cx="12702809" cy="83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90"/>
              </a:lnSpc>
              <a:spcBef>
                <a:spcPct val="0"/>
              </a:spcBef>
            </a:pPr>
            <a:r>
              <a:rPr lang="en-US" sz="603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COLLECTION &amp; APP UTILITY</a:t>
            </a:r>
            <a:endParaRPr lang="en-US" sz="603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37359" y="2380514"/>
            <a:ext cx="7506713" cy="258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303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DATA COLLECTION INCLUDED:</a:t>
            </a:r>
            <a:endParaRPr lang="en-US" sz="303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2905"/>
              </a:lnSpc>
            </a:pPr>
          </a:p>
          <a:p>
            <a:pPr marL="654050" lvl="1" indent="-327025" algn="just">
              <a:lnSpc>
                <a:spcPts val="2905"/>
              </a:lnSpc>
              <a:buFont typeface="Arial" panose="020B0604020202020204"/>
              <a:buChar char="•"/>
            </a:pPr>
            <a:r>
              <a:rPr lang="en-US" sz="303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PARALYMPICS 2024 MEDAL TALLY</a:t>
            </a:r>
            <a:endParaRPr lang="en-US" sz="303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54050" lvl="1" indent="-32702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303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SPORTS WISE  PARTICIPATION OF EACH COUNTRY</a:t>
            </a:r>
            <a:endParaRPr lang="en-US" sz="303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54050" lvl="1" indent="-32702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303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GDP DATA OF ALL COUNTRIES (2022)</a:t>
            </a:r>
            <a:endParaRPr lang="en-US" sz="303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95729" y="5667841"/>
            <a:ext cx="5865158" cy="106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1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IS THIS APP USEFUL:</a:t>
            </a:r>
            <a:endParaRPr lang="en-US" sz="31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4130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8889757" y="6488555"/>
            <a:ext cx="8270017" cy="379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2705" b="1">
                <a:solidFill>
                  <a:srgbClr val="D8F76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It helps analyze how economic factors may influence a country’s investment in Paralympic sports and overall performance.</a:t>
            </a:r>
            <a:endParaRPr lang="en-US" sz="2705" b="1">
              <a:solidFill>
                <a:srgbClr val="D8F76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785"/>
              </a:lnSpc>
            </a:pPr>
          </a:p>
          <a:p>
            <a:pPr algn="l">
              <a:lnSpc>
                <a:spcPts val="3785"/>
              </a:lnSpc>
            </a:pPr>
            <a:r>
              <a:rPr lang="en-US" sz="2705" b="1">
                <a:solidFill>
                  <a:srgbClr val="D8F76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Identifying sports that receive less attention or have lower medal counts can highlight areas for development and inspire targeted support for underrepresented sports.</a:t>
            </a:r>
            <a:endParaRPr lang="en-US" sz="2705" b="1">
              <a:solidFill>
                <a:srgbClr val="D8F76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3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8projec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00200" y="190500"/>
            <a:ext cx="14630400" cy="8625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33800" y="9486900"/>
            <a:ext cx="962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h</a:t>
            </a:r>
            <a:r>
              <a:rPr lang="en-US">
                <a:solidFill>
                  <a:schemeClr val="bg1"/>
                </a:solidFill>
              </a:rPr>
              <a:t>ttps://drive.google.com/file/d/1ZxYESb0CicOQ8x5AQ_FnaUo74TOXfuKq/view?usp=sharing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3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3179" y="2743050"/>
            <a:ext cx="5012160" cy="2651963"/>
          </a:xfrm>
          <a:custGeom>
            <a:avLst/>
            <a:gdLst/>
            <a:ahLst/>
            <a:cxnLst/>
            <a:rect l="l" t="t" r="r" b="b"/>
            <a:pathLst>
              <a:path w="5012160" h="2651963">
                <a:moveTo>
                  <a:pt x="0" y="0"/>
                </a:moveTo>
                <a:lnTo>
                  <a:pt x="5012160" y="0"/>
                </a:lnTo>
                <a:lnTo>
                  <a:pt x="5012160" y="2651963"/>
                </a:lnTo>
                <a:lnTo>
                  <a:pt x="0" y="265196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13" r="-2613" b="-10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9754" y="2204844"/>
            <a:ext cx="4012044" cy="3476837"/>
          </a:xfrm>
          <a:custGeom>
            <a:avLst/>
            <a:gdLst/>
            <a:ahLst/>
            <a:cxnLst/>
            <a:rect l="l" t="t" r="r" b="b"/>
            <a:pathLst>
              <a:path w="4012044" h="3476837">
                <a:moveTo>
                  <a:pt x="0" y="0"/>
                </a:moveTo>
                <a:lnTo>
                  <a:pt x="4012044" y="0"/>
                </a:lnTo>
                <a:lnTo>
                  <a:pt x="4012044" y="3476837"/>
                </a:lnTo>
                <a:lnTo>
                  <a:pt x="0" y="3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" y="7582003"/>
            <a:ext cx="2117953" cy="2684042"/>
          </a:xfrm>
          <a:custGeom>
            <a:avLst/>
            <a:gdLst/>
            <a:ahLst/>
            <a:cxnLst/>
            <a:rect l="l" t="t" r="r" b="b"/>
            <a:pathLst>
              <a:path w="2117953" h="2684042">
                <a:moveTo>
                  <a:pt x="0" y="0"/>
                </a:moveTo>
                <a:lnTo>
                  <a:pt x="2117952" y="0"/>
                </a:lnTo>
                <a:lnTo>
                  <a:pt x="2117952" y="2684042"/>
                </a:lnTo>
                <a:lnTo>
                  <a:pt x="0" y="2684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12837" y="3216194"/>
            <a:ext cx="5371435" cy="2631240"/>
          </a:xfrm>
          <a:custGeom>
            <a:avLst/>
            <a:gdLst/>
            <a:ahLst/>
            <a:cxnLst/>
            <a:rect l="l" t="t" r="r" b="b"/>
            <a:pathLst>
              <a:path w="5371435" h="2631240">
                <a:moveTo>
                  <a:pt x="0" y="0"/>
                </a:moveTo>
                <a:lnTo>
                  <a:pt x="5371435" y="0"/>
                </a:lnTo>
                <a:lnTo>
                  <a:pt x="5371435" y="2631241"/>
                </a:lnTo>
                <a:lnTo>
                  <a:pt x="0" y="2631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76135" y="1912620"/>
            <a:ext cx="4795520" cy="4997450"/>
          </a:xfrm>
          <a:custGeom>
            <a:avLst/>
            <a:gdLst/>
            <a:ahLst/>
            <a:cxnLst/>
            <a:rect l="l" t="t" r="r" b="b"/>
            <a:pathLst>
              <a:path w="4795317" h="4795317">
                <a:moveTo>
                  <a:pt x="0" y="0"/>
                </a:moveTo>
                <a:lnTo>
                  <a:pt x="4795317" y="0"/>
                </a:lnTo>
                <a:lnTo>
                  <a:pt x="4795317" y="4795317"/>
                </a:lnTo>
                <a:lnTo>
                  <a:pt x="0" y="4795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9966" y="5809335"/>
            <a:ext cx="4945373" cy="92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18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Countries are based on their GDP level .</a:t>
            </a:r>
            <a:endParaRPr lang="en-US" sz="18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425"/>
              </a:lnSpc>
              <a:spcBef>
                <a:spcPct val="0"/>
              </a:spcBef>
            </a:pPr>
            <a:r>
              <a:rPr lang="en-US" sz="18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Comparative visualization for medal count of each country </a:t>
            </a:r>
            <a:endParaRPr lang="en-US" sz="18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57899" y="5905338"/>
            <a:ext cx="4967168" cy="31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  <a:spcBef>
                <a:spcPct val="0"/>
              </a:spcBef>
            </a:pPr>
            <a:r>
              <a:rPr lang="en-US" sz="185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Gender representation within each sport.</a:t>
            </a:r>
            <a:endParaRPr lang="en-US" sz="185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32180" y="1614805"/>
            <a:ext cx="5588000" cy="5357495"/>
          </a:xfrm>
          <a:custGeom>
            <a:avLst/>
            <a:gdLst/>
            <a:ahLst/>
            <a:cxnLst/>
            <a:rect l="l" t="t" r="r" b="b"/>
            <a:pathLst>
              <a:path w="5588113" h="5588113">
                <a:moveTo>
                  <a:pt x="0" y="0"/>
                </a:moveTo>
                <a:lnTo>
                  <a:pt x="5588112" y="0"/>
                </a:lnTo>
                <a:lnTo>
                  <a:pt x="5588112" y="5588113"/>
                </a:lnTo>
                <a:lnTo>
                  <a:pt x="0" y="558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68200" y="1522095"/>
            <a:ext cx="5871845" cy="5388610"/>
          </a:xfrm>
          <a:custGeom>
            <a:avLst/>
            <a:gdLst/>
            <a:ahLst/>
            <a:cxnLst/>
            <a:rect l="l" t="t" r="r" b="b"/>
            <a:pathLst>
              <a:path w="5882537" h="5882537">
                <a:moveTo>
                  <a:pt x="0" y="0"/>
                </a:moveTo>
                <a:lnTo>
                  <a:pt x="5882537" y="0"/>
                </a:lnTo>
                <a:lnTo>
                  <a:pt x="5882537" y="5882537"/>
                </a:lnTo>
                <a:lnTo>
                  <a:pt x="0" y="5882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86804" y="176857"/>
            <a:ext cx="788815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55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VISUALIZATIONS</a:t>
            </a:r>
            <a:endParaRPr lang="en-US" sz="55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1705" y="7375409"/>
            <a:ext cx="5875107" cy="11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215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INSIGHTS</a:t>
            </a:r>
            <a:endParaRPr lang="en-US" sz="215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150"/>
              </a:lnSpc>
              <a:spcBef>
                <a:spcPct val="0"/>
              </a:spcBef>
            </a:pPr>
            <a:r>
              <a:rPr lang="en-US" sz="24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High medal counts and better female medal to participation ratio in high-GDP countries</a:t>
            </a:r>
            <a:endParaRPr lang="en-US" sz="24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2155" y="5809615"/>
            <a:ext cx="4867910" cy="10858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325"/>
              </a:lnSpc>
            </a:pPr>
            <a:r>
              <a:rPr lang="en-US" sz="1775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Comparative lollipop chart for each medal type and total medals.</a:t>
            </a:r>
            <a:endParaRPr lang="en-US" sz="1775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325"/>
              </a:lnSpc>
              <a:spcBef>
                <a:spcPct val="0"/>
              </a:spcBef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7081959" y="7388760"/>
            <a:ext cx="4675560" cy="26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5"/>
              </a:lnSpc>
            </a:pPr>
            <a:r>
              <a:rPr lang="en-US" sz="24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INSIGHT</a:t>
            </a:r>
            <a:r>
              <a:rPr lang="en-IN" altLang="en-US" sz="24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endParaRPr lang="en-IN" altLang="en-US" sz="24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21651" y="7980286"/>
            <a:ext cx="5388249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  <a:spcBef>
                <a:spcPct val="0"/>
              </a:spcBef>
            </a:pPr>
            <a:r>
              <a:rPr lang="en-US" sz="20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Observe medal distribution and spot high-performing nations</a:t>
            </a:r>
            <a:endParaRPr lang="en-US" sz="20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38312" y="7164688"/>
            <a:ext cx="5345960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86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INSIGHTS</a:t>
            </a:r>
            <a:endParaRPr lang="en-US" sz="186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175"/>
              </a:lnSpc>
            </a:pPr>
            <a:r>
              <a:rPr lang="en-US" sz="20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This visualization showcases the number of male and female participants in each sport within a country.</a:t>
            </a:r>
            <a:endParaRPr lang="en-US" sz="20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2000" b="1">
                <a:solidFill>
                  <a:srgbClr val="D8F764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Observe gender diversity within each sport.</a:t>
            </a:r>
            <a:endParaRPr lang="en-US" sz="2000" b="1">
              <a:solidFill>
                <a:srgbClr val="D8F764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WPS Presentation</Application>
  <PresentationFormat>On-screen Show (4:3)</PresentationFormat>
  <Paragraphs>63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Poppins Bold</vt:lpstr>
      <vt:lpstr>Open Sans Extra Bold</vt:lpstr>
      <vt:lpstr>Arial</vt:lpstr>
      <vt:lpstr>Canva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Rimberio</dc:title>
  <dc:creator/>
  <cp:lastModifiedBy>Shrasti</cp:lastModifiedBy>
  <cp:revision>2</cp:revision>
  <dcterms:created xsi:type="dcterms:W3CDTF">2006-08-16T00:00:00Z</dcterms:created>
  <dcterms:modified xsi:type="dcterms:W3CDTF">2024-11-11T14:20:57Z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FAFB8A26F0114CA6BF4BFB00F32234D4_12</vt:lpwstr>
  </property>
  <property fmtid="{D5CDD505-2E9C-101B-9397-08002B2CF9AE}" pid="3" name="KSOProductBuildVer">
    <vt:lpwstr>1033-12.2.0.18607</vt:lpwstr>
  </property>
</Properties>
</file>